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D392A0-7765-4D6C-AA6D-A34CF3AB245E}">
  <a:tblStyle styleId="{64D392A0-7765-4D6C-AA6D-A34CF3AB24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b339b3ec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b339b3ec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2354174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2354174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1f610c57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1f610c57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b339b3ec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b339b3ec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23541747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23541747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b339b3ec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b339b3ec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23541747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23541747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1f610c57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1f610c57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1f610c57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1f610c57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1f610c57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1f610c57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1f610c57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1f610c57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1f610c57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21f610c57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1f610c57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1f610c57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1f610c57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1f610c57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1f610c57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1f610c57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235417476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235417476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1f610c57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1f610c57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b339b3ec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b339b3ec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b339b3ec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b339b3ec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2.jpg"/><Relationship Id="rId5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/>
              <a:t>Deep Learning Approaches for Fake News Detection</a:t>
            </a:r>
            <a:endParaRPr sz="27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185075" y="34193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187"/>
              <a:t>Group 42 - Zhangbo Cheng</a:t>
            </a:r>
            <a:endParaRPr sz="1187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87"/>
              <a:t>Penn State College of Engineering</a:t>
            </a:r>
            <a:endParaRPr sz="887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i="1" lang="en" sz="887"/>
              <a:t>Penn State University</a:t>
            </a:r>
            <a:endParaRPr i="1" sz="887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87"/>
              <a:t>University Park, PA 16801, United States</a:t>
            </a:r>
            <a:endParaRPr sz="887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87"/>
              <a:t>zfc5091@psu.edu</a:t>
            </a:r>
            <a:endParaRPr sz="887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Ready to train</a:t>
            </a:r>
            <a:endParaRPr/>
          </a:p>
        </p:txBody>
      </p:sp>
      <p:sp>
        <p:nvSpPr>
          <p:cNvPr id="206" name="Google Shape;206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	</a:t>
            </a:r>
            <a:r>
              <a:rPr lang="en"/>
              <a:t>Divide the train set and test 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2.	</a:t>
            </a:r>
            <a:r>
              <a:rPr lang="en"/>
              <a:t>Tokenize</a:t>
            </a:r>
            <a:endParaRPr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525" y="2374098"/>
            <a:ext cx="7016851" cy="10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Tokenize</a:t>
            </a:r>
            <a:endParaRPr/>
          </a:p>
        </p:txBody>
      </p:sp>
      <p:sp>
        <p:nvSpPr>
          <p:cNvPr id="213" name="Google Shape;213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088" y="944701"/>
            <a:ext cx="3365274" cy="1224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3"/>
          <p:cNvCxnSpPr/>
          <p:nvPr/>
        </p:nvCxnSpPr>
        <p:spPr>
          <a:xfrm>
            <a:off x="4682125" y="2168876"/>
            <a:ext cx="7200" cy="76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6" name="Google Shape;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3120" y="2930272"/>
            <a:ext cx="5572357" cy="84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 txBox="1"/>
          <p:nvPr/>
        </p:nvSpPr>
        <p:spPr>
          <a:xfrm>
            <a:off x="3003100" y="2109800"/>
            <a:ext cx="1622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Sample of document before tokenized</a:t>
            </a:r>
            <a:endParaRPr sz="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1903125" y="3727750"/>
            <a:ext cx="5203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tokenized sample of document</a:t>
            </a:r>
            <a:endParaRPr sz="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4725225" y="2371650"/>
            <a:ext cx="25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Tokenize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Novelty</a:t>
            </a:r>
            <a:endParaRPr/>
          </a:p>
        </p:txBody>
      </p:sp>
      <p:sp>
        <p:nvSpPr>
          <p:cNvPr id="225" name="Google Shape;225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Bidirectional LSTM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FLAML</a:t>
            </a:r>
            <a:endParaRPr/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972" y="3473022"/>
            <a:ext cx="2655475" cy="10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2187925"/>
            <a:ext cx="3505949" cy="243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/>
        </p:nvSpPr>
        <p:spPr>
          <a:xfrm>
            <a:off x="1149125" y="4547700"/>
            <a:ext cx="32406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55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lt1"/>
                </a:solidFill>
              </a:rPr>
              <a:t>Jain, Ankit, et al. “How to Use Elmo Embedding in Bidirectional LSTM Model Architecture?” </a:t>
            </a:r>
            <a:r>
              <a:rPr i="1" lang="en" sz="400">
                <a:solidFill>
                  <a:schemeClr val="lt1"/>
                </a:solidFill>
              </a:rPr>
              <a:t>INSIGHTS</a:t>
            </a:r>
            <a:r>
              <a:rPr lang="en" sz="400">
                <a:solidFill>
                  <a:schemeClr val="lt1"/>
                </a:solidFill>
              </a:rPr>
              <a:t>, 19 Aug. 2021, https://www.insofe.edu.in/insights/how-to-use-elmo-embedding-in-bidirectional-lstm-model-architecture/. </a:t>
            </a:r>
            <a:endParaRPr sz="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5230850" y="4454025"/>
            <a:ext cx="223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“FLAML: A Fast and Lightweight Automl Library.” Microsoft Research, 30 Aug. 2021, https://www.microsoft.com/en-us/research/project/flaml/articles/flaml-a-fast-and-lightweight-automl-library/.</a:t>
            </a:r>
            <a:endParaRPr sz="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Bidirectional LSTM</a:t>
            </a:r>
            <a:endParaRPr/>
          </a:p>
        </p:txBody>
      </p:sp>
      <p:sp>
        <p:nvSpPr>
          <p:cNvPr id="235" name="Google Shape;235;p25"/>
          <p:cNvSpPr txBox="1"/>
          <p:nvPr>
            <p:ph idx="1" type="body"/>
          </p:nvPr>
        </p:nvSpPr>
        <p:spPr>
          <a:xfrm>
            <a:off x="220250" y="1349600"/>
            <a:ext cx="4960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difference between LSTM and Bidirectional LSTM</a:t>
            </a:r>
            <a:endParaRPr/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000" y="1964975"/>
            <a:ext cx="3945539" cy="19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5"/>
          <p:cNvSpPr txBox="1"/>
          <p:nvPr/>
        </p:nvSpPr>
        <p:spPr>
          <a:xfrm>
            <a:off x="1376600" y="3854325"/>
            <a:ext cx="264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LSTM            </a:t>
            </a:r>
            <a:r>
              <a:rPr lang="en" sz="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               </a:t>
            </a:r>
            <a:r>
              <a:rPr lang="en" sz="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</a:t>
            </a:r>
            <a:r>
              <a:rPr lang="en" sz="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                         </a:t>
            </a:r>
            <a:r>
              <a:rPr lang="en" sz="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Bidirectional LSTM</a:t>
            </a:r>
            <a:endParaRPr sz="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550" y="2793675"/>
            <a:ext cx="3411976" cy="16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0812" y="730832"/>
            <a:ext cx="3378724" cy="17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performance of Bidirectional LSTM</a:t>
            </a:r>
            <a:endParaRPr/>
          </a:p>
        </p:txBody>
      </p:sp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</a:t>
            </a:r>
            <a:r>
              <a:rPr lang="en"/>
              <a:t>wo epochs with the hyperparameters specified.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Accuracy of 98.44%. </a:t>
            </a:r>
            <a:endParaRPr/>
          </a:p>
        </p:txBody>
      </p:sp>
      <p:pic>
        <p:nvPicPr>
          <p:cNvPr id="246" name="Google Shape;246;p26"/>
          <p:cNvPicPr preferRelativeResize="0"/>
          <p:nvPr/>
        </p:nvPicPr>
        <p:blipFill rotWithShape="1">
          <a:blip r:embed="rId3">
            <a:alphaModFix/>
          </a:blip>
          <a:srcRect b="3250" l="-4440" r="4439" t="-3250"/>
          <a:stretch/>
        </p:blipFill>
        <p:spPr>
          <a:xfrm>
            <a:off x="5897547" y="1105625"/>
            <a:ext cx="3105349" cy="3254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/>
        </p:nvSpPr>
        <p:spPr>
          <a:xfrm>
            <a:off x="6058200" y="4359950"/>
            <a:ext cx="2647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Figure: Confusion matrix over the test dataset</a:t>
            </a:r>
            <a:endParaRPr sz="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FLAML</a:t>
            </a:r>
            <a:endParaRPr/>
          </a:p>
        </p:txBody>
      </p:sp>
      <p:sp>
        <p:nvSpPr>
          <p:cNvPr id="253" name="Google Shape;253;p27"/>
          <p:cNvSpPr txBox="1"/>
          <p:nvPr>
            <p:ph idx="1" type="body"/>
          </p:nvPr>
        </p:nvSpPr>
        <p:spPr>
          <a:xfrm>
            <a:off x="1334275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Learner, Hyperparameter, sample size, resampling strategy…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XGBoost, LightGBM, Random Forest</a:t>
            </a:r>
            <a:endParaRPr/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37920"/>
            <a:ext cx="3801175" cy="190988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/>
          <p:nvPr/>
        </p:nvSpPr>
        <p:spPr>
          <a:xfrm>
            <a:off x="4890700" y="4118500"/>
            <a:ext cx="2647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Major components of FLAML</a:t>
            </a:r>
            <a:endParaRPr sz="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XGBoost, LightGBM, Random Forest</a:t>
            </a:r>
            <a:endParaRPr/>
          </a:p>
        </p:txBody>
      </p:sp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last time of Random Forest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Then, The rest of models are compared to each other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winner is!</a:t>
            </a:r>
            <a:endParaRPr/>
          </a:p>
        </p:txBody>
      </p:sp>
      <p:pic>
        <p:nvPicPr>
          <p:cNvPr id="262" name="Google Shape;2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1" y="3775798"/>
            <a:ext cx="5080674" cy="7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880800"/>
            <a:ext cx="7038899" cy="333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8150" y="2686724"/>
            <a:ext cx="7017600" cy="7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Discussions</a:t>
            </a:r>
            <a:endParaRPr/>
          </a:p>
        </p:txBody>
      </p:sp>
      <p:sp>
        <p:nvSpPr>
          <p:cNvPr id="270" name="Google Shape;270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Bidirectional LSTM </a:t>
            </a:r>
            <a:r>
              <a:rPr lang="en"/>
              <a:t>achieved</a:t>
            </a:r>
            <a:r>
              <a:rPr lang="en"/>
              <a:t> the highest </a:t>
            </a:r>
            <a:r>
              <a:rPr lang="en"/>
              <a:t>accuracy.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LightGBM in FLAML also have the second highest accuracy.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Thus, the selection of models is depend on the different situation.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LcParenBoth"/>
            </a:pPr>
            <a:r>
              <a:rPr lang="en"/>
              <a:t>Social media user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LcParenBoth"/>
            </a:pPr>
            <a:r>
              <a:rPr lang="en"/>
              <a:t>Social media developer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LcParenBoth"/>
            </a:pPr>
            <a:r>
              <a:rPr lang="en"/>
              <a:t>…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76" name="Google Shape;276;p30"/>
          <p:cNvSpPr txBox="1"/>
          <p:nvPr>
            <p:ph idx="1" type="body"/>
          </p:nvPr>
        </p:nvSpPr>
        <p:spPr>
          <a:xfrm>
            <a:off x="1118200" y="1438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 </a:t>
            </a:r>
            <a:r>
              <a:rPr lang="en"/>
              <a:t>                                                                                              Accuracy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7" name="Google Shape;277;p30"/>
          <p:cNvGraphicFramePr/>
          <p:nvPr/>
        </p:nvGraphicFramePr>
        <p:xfrm>
          <a:off x="952500" y="177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{64D392A0-7765-4D6C-AA6D-A34CF3AB245E}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Artificial neural network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73.73%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Bidirectional LSTM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98.4409799554566%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Random Forest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40.05% （best error=0.5995）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XGBoost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97.37%（best error=0.0263）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LightGBM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98.35% （best error=0.0165）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83" name="Google Shape;283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Expand the data set from diverse area ( Technology, Education, Business, Sports, Politics, Entertainment and so on)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Introduce more different models and Compare ( BERT, </a:t>
            </a:r>
            <a:r>
              <a:rPr lang="en"/>
              <a:t>Tsetlin Machine…)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Implementation into Web (Website, Apps, Browser Extension…)</a:t>
            </a:r>
            <a:endParaRPr/>
          </a:p>
        </p:txBody>
      </p:sp>
      <p:pic>
        <p:nvPicPr>
          <p:cNvPr id="284" name="Google Shape;2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951" y="2706528"/>
            <a:ext cx="3926323" cy="20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Introduction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Literature Review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Implementation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Novelty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Conclusion &amp; Future Work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90" name="Google Shape;290;p32"/>
          <p:cNvSpPr txBox="1"/>
          <p:nvPr>
            <p:ph idx="1" type="body"/>
          </p:nvPr>
        </p:nvSpPr>
        <p:spPr>
          <a:xfrm>
            <a:off x="1297500" y="1562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1.Shu, K., Sliva, A., Wang, S., Tang, J., Liu, H.: Fake news detection on social media: A data mining perspective. ACM SIGKDD explorations newsletter 19(1), 22–36 (2017)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2.Fake news in india - wikipedia. https://en.wikipedia.org/wiki/Fake news in India, (Accessed on 12/25/2020).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3.Wani, A., Joshi, I., Khandve, S., Wagh, V., &amp; Joshi, R. (2021). Evaluating deep learning approaches for covid19 fake news detection. Combating Online Hostile Posts in Regional Languages during Emergency Situation, 153–163. https://doi.org/10.1007/978-3-030-73696-5_15.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4.Bhattarai, B., Granmo, O.-C., &amp; Jiao, L. (2021, May 19). Explainable tsetlin machine framework for fake news detection with credibility score assessment. arXiv.org. Retrieved March 16, 2022, from https://arxiv.org/abs/2105.09114.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5.Saikh, T., De, A., Ekbal, A., &amp; Bhattacharyya, P. (2020, May 11). A deep learning approach for automatic detection of fake news. arXiv.org. Retrieved March 16, 2022, from https://arxiv.org/abs/2005.04938.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6.Rodríguez, Á. I., &amp; Iglesias, L. L. (2019, October 11). Fake news detection using Deep Learning. arXiv.org. Retrieved March 16, 2022, from https://arxiv.org/abs/1910.03496v2.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7.Patwa, P., Bhardwaj, M., Guptha, V., Kumari, G., Sharma, S., PYKL, S., Das, A., Ekbal, A., Akhtar, S., Chakraborty, T.: Overview of constraint 2021 shared tasks: Detecting english covid-19 fake news and hindi hostile posts. In: Proceedings of the First Workshop on Combating Online Hostile Posts in Regional Languages during Emergency Situation (CONSTRAINT). Springer (2021).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8.Wang, W.Y.: ” liar, liar pants on fire”: A new benchmark dataset for fake news detection. arXiv preprint arXiv:1705.00648 (2017)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findings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Bidirectional LSTM model have highest accuracy in this research.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performance of FLAML model.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5612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“Trump to say in security speech that China is a competitor.”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“Trump Just Accidentally Admitted Climate Change Is Real (VIDEO)”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600" y="2184575"/>
            <a:ext cx="3488774" cy="19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800" y="2050044"/>
            <a:ext cx="4086126" cy="229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/>
        </p:nvSpPr>
        <p:spPr>
          <a:xfrm>
            <a:off x="790600" y="4110250"/>
            <a:ext cx="340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Lyngaas, Sean. “Section of Donald Trump's Website Appears to Have Been Hacked.” CNN, Cable News Network, 18 Oct. 2021, https://www.cnn.com/2021/10/18/politics/trump-website-hack/index.html.</a:t>
            </a:r>
            <a:endParaRPr sz="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4421800" y="4302325"/>
            <a:ext cx="405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Duncan, Ellyn, and Ruby Cornish. “Fake News Is Flourishing during COVID-19. Here's How to Fight It.” ABC News, ABC News, 19 July 2020, https://www.abc.net.au/news/2020-07-19/coronavirus-fake-news-how-to-fight-it/12467194.</a:t>
            </a:r>
            <a:endParaRPr sz="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Background, survey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Covid19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</a:t>
            </a:r>
            <a:r>
              <a:rPr lang="en"/>
              <a:t>act-checking sites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900" y="2833975"/>
            <a:ext cx="2193050" cy="16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950" y="2633425"/>
            <a:ext cx="3283425" cy="18453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 txBox="1"/>
          <p:nvPr/>
        </p:nvSpPr>
        <p:spPr>
          <a:xfrm>
            <a:off x="1457100" y="4478750"/>
            <a:ext cx="26475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lt1"/>
                </a:solidFill>
                <a:highlight>
                  <a:schemeClr val="dk1"/>
                </a:highlight>
              </a:rPr>
              <a:t>A man in a mask passes 5G conspiracy graffiti in London in April 2020. Photograph: Neil Hall/EPA</a:t>
            </a:r>
            <a:endParaRPr sz="4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4735900" y="4408050"/>
            <a:ext cx="2647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PolitiFact logo</a:t>
            </a:r>
            <a:endParaRPr sz="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iterature Review</a:t>
            </a:r>
            <a:endParaRPr/>
          </a:p>
        </p:txBody>
      </p:sp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Tsetlin Machine framework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Fake news detection from multiple domains platform.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Evaluating Deep Learning Approaches for Covid19 Fake News Detection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Classical machine learning methods(classification trees, SVM, ...)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Data set: 44,898 news (23,481 false samples and 21,417 correct samples)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 Deep Learning approach (ANN)</a:t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64960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768" y="2084000"/>
            <a:ext cx="2623607" cy="21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1236475" y="4187425"/>
            <a:ext cx="288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Opennemas Blog. “The New York Times and Washington Post Business Concepts: 6 Strategies to Suggest in 2017.” Opennemas Blog, https://blog.opennemas.com/articulo/articles/the-new-york-times-and-washington-post-business-concepts-6-strategies-to-suggest-in-2017/20170131121934001226.html.</a:t>
            </a:r>
            <a:endParaRPr sz="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4591925" y="4249800"/>
            <a:ext cx="2647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distribution of data</a:t>
            </a:r>
            <a:endParaRPr sz="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1297500" y="1438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00"/>
              <a:t>the word cloud for text that is Real              </a:t>
            </a:r>
            <a:r>
              <a:rPr lang="en" sz="40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" sz="400"/>
              <a:t> the word cloud for text that is Fake</a:t>
            </a:r>
            <a:endParaRPr sz="400"/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896075"/>
            <a:ext cx="3693448" cy="19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950" y="1944675"/>
            <a:ext cx="3505124" cy="18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 words</a:t>
            </a:r>
            <a:endParaRPr/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700 stop words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"a," "an," "the," "of," "is," and others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Extend some</a:t>
            </a:r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354226"/>
            <a:ext cx="4173624" cy="209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/>
          <p:nvPr/>
        </p:nvSpPr>
        <p:spPr>
          <a:xfrm>
            <a:off x="1342200" y="4385075"/>
            <a:ext cx="3906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“Remove Stopwords Online and Cleanse Text Developer Tools.” Tools, https://tools.fromdev.com/remove-stopwords-online.html.</a:t>
            </a:r>
            <a:endParaRPr sz="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703575"/>
            <a:ext cx="6272477" cy="277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